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5"/>
  </p:notesMasterIdLst>
  <p:handoutMasterIdLst>
    <p:handoutMasterId r:id="rId26"/>
  </p:handoutMasterIdLst>
  <p:sldIdLst>
    <p:sldId id="256" r:id="rId2"/>
    <p:sldId id="257" r:id="rId3"/>
    <p:sldId id="258" r:id="rId4"/>
    <p:sldId id="259" r:id="rId5"/>
    <p:sldId id="260" r:id="rId6"/>
    <p:sldId id="277" r:id="rId7"/>
    <p:sldId id="279" r:id="rId8"/>
    <p:sldId id="261" r:id="rId9"/>
    <p:sldId id="262" r:id="rId10"/>
    <p:sldId id="264" r:id="rId11"/>
    <p:sldId id="265" r:id="rId12"/>
    <p:sldId id="266" r:id="rId13"/>
    <p:sldId id="27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8" r:id="rId24"/>
  </p:sldIdLst>
  <p:sldSz cx="9144000" cy="6858000" type="screen4x3"/>
  <p:notesSz cx="7102475" cy="102330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52" autoAdjust="0"/>
    <p:restoredTop sz="96086" autoAdjust="0"/>
  </p:normalViewPr>
  <p:slideViewPr>
    <p:cSldViewPr>
      <p:cViewPr varScale="1">
        <p:scale>
          <a:sx n="102" d="100"/>
          <a:sy n="102" d="100"/>
        </p:scale>
        <p:origin x="1212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>
      <p:cViewPr varScale="1">
        <p:scale>
          <a:sx n="70" d="100"/>
          <a:sy n="70" d="100"/>
        </p:scale>
        <p:origin x="3348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0D3465CD-6E08-4AA8-ADDA-420F2624FDD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077521" cy="511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7035" tIns="48517" rIns="97035" bIns="48517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300">
                <a:latin typeface="Arial" panose="020B0604020202020204" pitchFamily="34" charset="0"/>
              </a:defRPr>
            </a:lvl1pPr>
          </a:lstStyle>
          <a:p>
            <a:endParaRPr lang="en-US" altLang="en-US" sz="1000"/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46D8C4E5-C87B-4FAF-B062-88EC9E41DC72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3312" y="1"/>
            <a:ext cx="3077521" cy="511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7035" tIns="48517" rIns="97035" bIns="48517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latin typeface="Arial" panose="020B0604020202020204" pitchFamily="34" charset="0"/>
              </a:defRPr>
            </a:lvl1pPr>
          </a:lstStyle>
          <a:p>
            <a:r>
              <a:rPr lang="en-US" altLang="en-US" sz="1000"/>
              <a:t>2/4/2024 am</a:t>
            </a:r>
          </a:p>
        </p:txBody>
      </p:sp>
      <p:sp>
        <p:nvSpPr>
          <p:cNvPr id="32772" name="Rectangle 4">
            <a:extLst>
              <a:ext uri="{FF2B5EF4-FFF2-40B4-BE49-F238E27FC236}">
                <a16:creationId xmlns:a16="http://schemas.microsoft.com/office/drawing/2014/main" id="{C53B69C9-064B-4432-BE5D-237AA717906A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719766"/>
            <a:ext cx="3077521" cy="511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7035" tIns="48517" rIns="97035" bIns="48517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300">
                <a:latin typeface="Arial" panose="020B0604020202020204" pitchFamily="34" charset="0"/>
              </a:defRPr>
            </a:lvl1pPr>
          </a:lstStyle>
          <a:p>
            <a:r>
              <a:rPr lang="en-US" altLang="en-US" sz="1000"/>
              <a:t>Randy Childs</a:t>
            </a:r>
          </a:p>
        </p:txBody>
      </p:sp>
      <p:sp>
        <p:nvSpPr>
          <p:cNvPr id="32773" name="Rectangle 5">
            <a:extLst>
              <a:ext uri="{FF2B5EF4-FFF2-40B4-BE49-F238E27FC236}">
                <a16:creationId xmlns:a16="http://schemas.microsoft.com/office/drawing/2014/main" id="{DF988B95-C539-444F-A33D-2441AD3705AA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3312" y="9719766"/>
            <a:ext cx="3077521" cy="511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7035" tIns="48517" rIns="97035" bIns="48517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latin typeface="Arial" panose="020B0604020202020204" pitchFamily="34" charset="0"/>
              </a:defRPr>
            </a:lvl1pPr>
          </a:lstStyle>
          <a:p>
            <a:fld id="{DABB9690-C890-45CB-99FB-3B92CA61981D}" type="slidenum">
              <a:rPr lang="en-US" altLang="en-US" sz="1000"/>
              <a:pPr/>
              <a:t>‹#›</a:t>
            </a:fld>
            <a:endParaRPr lang="en-US" altLang="en-US" sz="10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3078048" cy="512667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2886" y="2"/>
            <a:ext cx="3078048" cy="512667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r">
              <a:defRPr sz="1200"/>
            </a:lvl1pPr>
          </a:lstStyle>
          <a:p>
            <a:r>
              <a:rPr lang="en-US"/>
              <a:t>2/4/2024 am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49363" y="1279525"/>
            <a:ext cx="4603750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0" tIns="45715" rIns="91430" bIns="4571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557" y="4925321"/>
            <a:ext cx="5681363" cy="4028576"/>
          </a:xfrm>
          <a:prstGeom prst="rect">
            <a:avLst/>
          </a:prstGeom>
        </p:spPr>
        <p:txBody>
          <a:bodyPr vert="horz" lIns="91430" tIns="45715" rIns="91430" bIns="4571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720359"/>
            <a:ext cx="3078048" cy="512666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l">
              <a:defRPr sz="1200"/>
            </a:lvl1pPr>
          </a:lstStyle>
          <a:p>
            <a:r>
              <a:rPr lang="en-US"/>
              <a:t>Randy Childs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2886" y="9720359"/>
            <a:ext cx="3078048" cy="512666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r">
              <a:defRPr sz="1200"/>
            </a:lvl1pPr>
          </a:lstStyle>
          <a:p>
            <a:fld id="{C1DA7B1A-8048-4CB3-8B74-67E817587A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338580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5D983F0F-3185-43A3-A3EF-619DCC1DF021}"/>
              </a:ext>
            </a:extLst>
          </p:cNvPr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76400"/>
            <a:ext cx="7772400" cy="18288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20D3D821-A694-49ED-AFC2-452115BE9A8D}"/>
              </a:ext>
            </a:extLst>
          </p:cNvPr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278074B8-DBD2-45CB-A661-D44D10F1658E}"/>
              </a:ext>
            </a:extLst>
          </p:cNvPr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550444D6-848F-43CB-90F1-E6E39FB8794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174" name="Rectangle 6">
            <a:extLst>
              <a:ext uri="{FF2B5EF4-FFF2-40B4-BE49-F238E27FC236}">
                <a16:creationId xmlns:a16="http://schemas.microsoft.com/office/drawing/2014/main" id="{3303010A-DB27-47FA-B3C0-AEA8818DD08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4CEABD2D-319F-45F0-AAC5-BEFDD06375F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DF2F63-D26F-4318-9E85-530135188B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806F74-5B40-464D-AC88-8AAA431840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46A2F8-A019-4745-BFB5-2A3E2B964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9B98BE-EC91-49BD-8261-8F595517DE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1F0792-0781-4464-AD44-9B4BD17D8F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9BCBB5-5BED-4B5B-9D5D-6E231755AC2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249528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25667DF-8A27-413B-8424-1B74D4BB699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826229-57F8-4AB4-BE9F-B15A7158F0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715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16D0A3-6AA9-4D69-B97F-78A7BA9996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A5C0C1-65D5-4C2F-8266-D2BE7A6CD3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C3CEE5-86F8-4B3C-93CA-6DE78C18C4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8A5F6E-D5B2-467C-ABC3-9ACB678FA3E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366934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55684F-3B48-43B8-8E67-19779C329E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59DAEE-E594-49C2-ADF0-3B0E2C6194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B5EEFB-E037-46B8-AADF-32A130DA0F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3E0344-D77F-425F-8BB6-F1B03AC96A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21220B-4A8B-4E5E-92BF-930E19DE54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2181C5-C2AD-4E3E-AC4D-9F149D9ACC0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83688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383F78-2968-4B70-B7A6-A3A2A939FF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5E61C4-7F66-4134-89BB-20B912A40F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6BCB5C-F2A4-47DD-9C1B-9120700F83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6927D5-576D-4F1F-A65D-2C6AD2597A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EABDD5-2CAA-4EA3-BCF1-650C1FF7DC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47869D-7C56-4C8B-8911-2666F8A9FFB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772799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FCD10E-5AC8-4EC8-92DF-D8FCB25372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77D83C-0CD4-4C84-B0EA-DF6D4A2A85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0741A5-EA45-4F4C-8DF9-59A149A8AC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41521B-FC73-4D5C-B547-41DE142AC2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A83377-4B23-4105-BD96-3FEC29661C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06C972-A385-4DBF-9CEF-FAF16D5B50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83D64F-2D15-4814-8E41-E1A1A41A5EF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12952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67DC02-CA86-457B-BC79-201B0D1CB6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C55676-BD19-4F89-9DBB-836A7E63DF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B7DEE2-C2D8-4E5F-BB99-18D8580466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958595F-69BE-4104-B668-653E4D95F31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BEA6CF6-875A-455A-B167-E82E878476F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AEDF409-81BE-4487-932D-EF88708E4A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1B79920-35BC-4111-9129-739E6B10C2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9EA0751-0A55-420D-B6F6-33A7819891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CCB7BC-DDE6-4323-A0F3-54FF59FEC86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028452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88B059-A5C8-4B0B-9194-4F122F7925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8532C32-C41B-48A9-B796-2C8765E725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6C42029-C966-4D9D-B51F-8350245134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2CEBBA-C377-4743-ABCD-3FE9134A3C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19D99B-FB2A-49E0-94B8-1373190A95D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32756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A515112-755B-404B-9D50-8E11C8B716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DB02A4C-400A-4665-9C7B-C8FA6A9BF1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53CB6E-6FBB-4B79-A04C-FB082DD052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DB4658-B1D5-4735-86BE-CE701FC0849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986036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FD4D52-FEA1-49AD-AB90-6B8D42403D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94A87E-0E4F-4410-A561-706215FEB6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5830CE-F3B9-40F1-A4C4-D0986D5560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5AE07A-CB60-4E0B-96D8-13FB34C0D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EB0D19-2B39-4445-BA59-023788B6A7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3D1A89-7292-4077-91BE-B1CB7EED6A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EC8FFB-492F-431A-B790-B1055A4022C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436862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01FDE7-DAC6-44B4-A848-D9F43D217E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DB2027B-E79A-4461-984B-B1A53EF574C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037948-423E-4A75-8473-05CBED5E74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F9DE90-0832-4AD9-A3DE-CD59609FA0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AD9B68-002F-46B6-B141-B309719515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5AF8F9-911A-4790-ACF1-CBC573545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E15DC5-0D82-4B30-B667-4D0538EC24B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903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7B19BC54-2445-45B7-9EA8-FAE1695592F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C612099C-5B5E-468D-A78F-37B51EF1CFE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6148" name="Rectangle 4">
            <a:extLst>
              <a:ext uri="{FF2B5EF4-FFF2-40B4-BE49-F238E27FC236}">
                <a16:creationId xmlns:a16="http://schemas.microsoft.com/office/drawing/2014/main" id="{26A73617-372F-415D-A238-D896CFA80F7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</a:lstStyle>
          <a:p>
            <a:endParaRPr lang="en-US" altLang="en-US"/>
          </a:p>
        </p:txBody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E9D104DC-4CF3-45CA-A4D1-4256B65B66D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</a:lstStyle>
          <a:p>
            <a:endParaRPr lang="en-US" altLang="en-US"/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815B699F-D2BF-41FD-B63F-B9BAC526EFC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</a:lstStyle>
          <a:p>
            <a:fld id="{0F7AF272-67E5-4EE1-8751-A038F6D84E7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anose="05000000000000000000" pitchFamily="2" charset="2"/>
        <a:buChar char="n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anose="05000000000000000000" pitchFamily="2" charset="2"/>
        <a:buChar char="n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14ACB756-98CC-4C54-8DAE-09D90A3A2286}"/>
              </a:ext>
            </a:extLst>
          </p:cNvPr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2129134"/>
            <a:ext cx="7772400" cy="923330"/>
          </a:xfrm>
          <a:solidFill>
            <a:schemeClr val="bg1"/>
          </a:solidFill>
        </p:spPr>
        <p:txBody>
          <a:bodyPr>
            <a:spAutoFit/>
          </a:bodyPr>
          <a:lstStyle/>
          <a:p>
            <a:r>
              <a:rPr lang="en-US" altLang="en-US" sz="5400" b="1" dirty="0">
                <a:solidFill>
                  <a:schemeClr val="tx1"/>
                </a:solidFill>
              </a:rPr>
              <a:t>The Holy Spirit</a:t>
            </a:r>
            <a:endParaRPr lang="en-US" altLang="en-US" sz="4000" dirty="0">
              <a:solidFill>
                <a:schemeClr val="tx1"/>
              </a:solidFill>
              <a:effectLst/>
            </a:endParaRP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B9A5ED78-7FC3-4B39-8C61-4CE3DEFBFFD6}"/>
              </a:ext>
            </a:extLst>
          </p:cNvPr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323439"/>
          </a:xfrm>
          <a:solidFill>
            <a:schemeClr val="bg1"/>
          </a:solidFill>
        </p:spPr>
        <p:txBody>
          <a:bodyPr>
            <a:spAutoFit/>
          </a:bodyPr>
          <a:lstStyle/>
          <a:p>
            <a:r>
              <a:rPr lang="en-US" altLang="en-US" sz="4000" dirty="0"/>
              <a:t>The Person Of </a:t>
            </a:r>
            <a:br>
              <a:rPr lang="en-US" altLang="en-US" sz="4000" dirty="0"/>
            </a:br>
            <a:r>
              <a:rPr lang="en-US" altLang="en-US" sz="4000" dirty="0"/>
              <a:t>The Holy Spirit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Oval 2">
            <a:extLst>
              <a:ext uri="{FF2B5EF4-FFF2-40B4-BE49-F238E27FC236}">
                <a16:creationId xmlns:a16="http://schemas.microsoft.com/office/drawing/2014/main" id="{929FBBF5-36D1-4359-A2E2-965E7C2F36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5200" y="228600"/>
            <a:ext cx="2362200" cy="2057400"/>
          </a:xfrm>
          <a:prstGeom prst="ellipse">
            <a:avLst/>
          </a:prstGeom>
          <a:solidFill>
            <a:schemeClr val="bg2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altLang="en-US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Father Is:</a:t>
            </a:r>
          </a:p>
          <a:p>
            <a:pPr algn="ctr" eaLnBrk="1" hangingPunct="1"/>
            <a:r>
              <a:rPr lang="en-US" altLang="en-US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John 20:17</a:t>
            </a:r>
          </a:p>
        </p:txBody>
      </p:sp>
      <p:sp>
        <p:nvSpPr>
          <p:cNvPr id="16387" name="Oval 3">
            <a:extLst>
              <a:ext uri="{FF2B5EF4-FFF2-40B4-BE49-F238E27FC236}">
                <a16:creationId xmlns:a16="http://schemas.microsoft.com/office/drawing/2014/main" id="{CCFF7A69-AB72-437C-94D3-1A4E2383C5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3200400"/>
            <a:ext cx="2209800" cy="2209800"/>
          </a:xfrm>
          <a:prstGeom prst="ellipse">
            <a:avLst/>
          </a:prstGeom>
          <a:solidFill>
            <a:schemeClr val="bg2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altLang="en-US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Son Is:</a:t>
            </a:r>
          </a:p>
          <a:p>
            <a:pPr algn="ctr" eaLnBrk="1" hangingPunct="1"/>
            <a:r>
              <a:rPr lang="en-US" altLang="en-US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Hebrews 1:8</a:t>
            </a:r>
          </a:p>
        </p:txBody>
      </p:sp>
      <p:sp>
        <p:nvSpPr>
          <p:cNvPr id="16388" name="Oval 4">
            <a:extLst>
              <a:ext uri="{FF2B5EF4-FFF2-40B4-BE49-F238E27FC236}">
                <a16:creationId xmlns:a16="http://schemas.microsoft.com/office/drawing/2014/main" id="{8FB62B39-ED9C-4920-8FBF-C5C05BB80F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9400" y="3124200"/>
            <a:ext cx="2209800" cy="2209800"/>
          </a:xfrm>
          <a:prstGeom prst="ellipse">
            <a:avLst/>
          </a:prstGeom>
          <a:solidFill>
            <a:schemeClr val="bg2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altLang="en-US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Holy Spirit Is:</a:t>
            </a:r>
          </a:p>
          <a:p>
            <a:pPr algn="ctr" eaLnBrk="1" hangingPunct="1"/>
            <a:r>
              <a:rPr lang="en-US" altLang="en-US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Acts 5:3-4</a:t>
            </a:r>
          </a:p>
        </p:txBody>
      </p:sp>
      <p:sp>
        <p:nvSpPr>
          <p:cNvPr id="16389" name="Text Box 5">
            <a:extLst>
              <a:ext uri="{FF2B5EF4-FFF2-40B4-BE49-F238E27FC236}">
                <a16:creationId xmlns:a16="http://schemas.microsoft.com/office/drawing/2014/main" id="{1FF1FFC0-F828-44CB-8919-9402E86EC0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21652" y="2840038"/>
            <a:ext cx="2630848" cy="144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 altLang="en-US" sz="44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Godhead</a:t>
            </a:r>
          </a:p>
          <a:p>
            <a:pPr algn="ctr" eaLnBrk="1" hangingPunct="1"/>
            <a:r>
              <a:rPr lang="en-US" altLang="en-US" sz="44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Deity</a:t>
            </a:r>
          </a:p>
        </p:txBody>
      </p:sp>
      <p:sp>
        <p:nvSpPr>
          <p:cNvPr id="16390" name="Line 6">
            <a:extLst>
              <a:ext uri="{FF2B5EF4-FFF2-40B4-BE49-F238E27FC236}">
                <a16:creationId xmlns:a16="http://schemas.microsoft.com/office/drawing/2014/main" id="{2A4E1E4D-D45F-426B-98F6-CD1E2FEFCC7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362200" y="2133600"/>
            <a:ext cx="167640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1" name="Line 7">
            <a:extLst>
              <a:ext uri="{FF2B5EF4-FFF2-40B4-BE49-F238E27FC236}">
                <a16:creationId xmlns:a16="http://schemas.microsoft.com/office/drawing/2014/main" id="{4DA5FFBE-FF6D-4FD2-9079-956305D5C9C6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7800" y="2057400"/>
            <a:ext cx="152400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2" name="Line 8">
            <a:extLst>
              <a:ext uri="{FF2B5EF4-FFF2-40B4-BE49-F238E27FC236}">
                <a16:creationId xmlns:a16="http://schemas.microsoft.com/office/drawing/2014/main" id="{FC0E0EEB-4BD8-4E5C-BEBA-97AE6ECF9253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4267200"/>
            <a:ext cx="411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3" name="AutoShape 9">
            <a:extLst>
              <a:ext uri="{FF2B5EF4-FFF2-40B4-BE49-F238E27FC236}">
                <a16:creationId xmlns:a16="http://schemas.microsoft.com/office/drawing/2014/main" id="{650B9E9F-99D7-4620-8A34-913D5067F729}"/>
              </a:ext>
            </a:extLst>
          </p:cNvPr>
          <p:cNvSpPr>
            <a:spLocks noChangeArrowheads="1"/>
          </p:cNvSpPr>
          <p:nvPr/>
        </p:nvSpPr>
        <p:spPr bwMode="auto">
          <a:xfrm rot="-24398489">
            <a:off x="1714500" y="1790700"/>
            <a:ext cx="1828800" cy="1295400"/>
          </a:xfrm>
          <a:prstGeom prst="leftRightArrow">
            <a:avLst>
              <a:gd name="adj1" fmla="val 50000"/>
              <a:gd name="adj2" fmla="val 28235"/>
            </a:avLst>
          </a:prstGeom>
          <a:solidFill>
            <a:schemeClr val="bg2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alt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Is not</a:t>
            </a:r>
          </a:p>
          <a:p>
            <a:pPr algn="ctr" eaLnBrk="1" hangingPunct="1"/>
            <a:r>
              <a:rPr lang="en-US" alt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John 8:16</a:t>
            </a:r>
          </a:p>
        </p:txBody>
      </p:sp>
      <p:sp>
        <p:nvSpPr>
          <p:cNvPr id="16394" name="AutoShape 10">
            <a:extLst>
              <a:ext uri="{FF2B5EF4-FFF2-40B4-BE49-F238E27FC236}">
                <a16:creationId xmlns:a16="http://schemas.microsoft.com/office/drawing/2014/main" id="{46ADA418-069F-48F5-95AF-8820F6412E87}"/>
              </a:ext>
            </a:extLst>
          </p:cNvPr>
          <p:cNvSpPr>
            <a:spLocks noChangeArrowheads="1"/>
          </p:cNvSpPr>
          <p:nvPr/>
        </p:nvSpPr>
        <p:spPr bwMode="auto">
          <a:xfrm rot="-18707494">
            <a:off x="5638800" y="1676400"/>
            <a:ext cx="1828800" cy="1371600"/>
          </a:xfrm>
          <a:prstGeom prst="leftRightArrow">
            <a:avLst>
              <a:gd name="adj1" fmla="val 50000"/>
              <a:gd name="adj2" fmla="val 26667"/>
            </a:avLst>
          </a:prstGeom>
          <a:solidFill>
            <a:schemeClr val="bg2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alt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Is not</a:t>
            </a:r>
          </a:p>
          <a:p>
            <a:pPr algn="ctr" eaLnBrk="1" hangingPunct="1"/>
            <a:r>
              <a:rPr lang="en-US" alt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John 14:26</a:t>
            </a:r>
          </a:p>
        </p:txBody>
      </p:sp>
      <p:sp>
        <p:nvSpPr>
          <p:cNvPr id="16395" name="AutoShape 11">
            <a:extLst>
              <a:ext uri="{FF2B5EF4-FFF2-40B4-BE49-F238E27FC236}">
                <a16:creationId xmlns:a16="http://schemas.microsoft.com/office/drawing/2014/main" id="{EDBB7751-7082-4B74-BDB8-D71526AD7F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4267200"/>
            <a:ext cx="3657600" cy="1295400"/>
          </a:xfrm>
          <a:prstGeom prst="leftRightArrow">
            <a:avLst>
              <a:gd name="adj1" fmla="val 50000"/>
              <a:gd name="adj2" fmla="val 56471"/>
            </a:avLst>
          </a:prstGeom>
          <a:solidFill>
            <a:schemeClr val="bg2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alt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Is not</a:t>
            </a:r>
          </a:p>
          <a:p>
            <a:pPr algn="ctr" eaLnBrk="1" hangingPunct="1"/>
            <a:r>
              <a:rPr lang="en-US" alt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Acts 10:38</a:t>
            </a:r>
          </a:p>
        </p:txBody>
      </p:sp>
      <p:sp>
        <p:nvSpPr>
          <p:cNvPr id="16396" name="Text Box 12">
            <a:extLst>
              <a:ext uri="{FF2B5EF4-FFF2-40B4-BE49-F238E27FC236}">
                <a16:creationId xmlns:a16="http://schemas.microsoft.com/office/drawing/2014/main" id="{B97F3FDF-6095-41B7-9ACA-64B467568B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791200"/>
            <a:ext cx="9144000" cy="106680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  <a:effectLst/>
        </p:spPr>
        <p:txBody>
          <a:bodyPr>
            <a:spAutoFit/>
          </a:bodyPr>
          <a:lstStyle/>
          <a:p>
            <a:r>
              <a:rPr lang="en-US" altLang="en-US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As there is one man (humanity or mankind), even so there is one God (divinity or godkind).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11C91381-1ED8-4A6F-A655-9164D3C1D87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62146" y="491579"/>
            <a:ext cx="8458200" cy="769441"/>
          </a:xfrm>
          <a:solidFill>
            <a:schemeClr val="bg1"/>
          </a:solidFill>
        </p:spPr>
        <p:txBody>
          <a:bodyPr>
            <a:spAutoFit/>
          </a:bodyPr>
          <a:lstStyle/>
          <a:p>
            <a:r>
              <a:rPr lang="en-US" altLang="en-US" dirty="0">
                <a:solidFill>
                  <a:schemeClr val="tx1"/>
                </a:solidFill>
              </a:rPr>
              <a:t>Identity Of The Holy Spirit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04505618-0639-4DC3-8A9B-6FBE8334ABF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51935" y="1371600"/>
            <a:ext cx="8458200" cy="5334000"/>
          </a:xfrm>
        </p:spPr>
        <p:txBody>
          <a:bodyPr>
            <a:spAutoFit/>
          </a:bodyPr>
          <a:lstStyle/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b="1" u="sng" dirty="0"/>
              <a:t>The Holy Spirit is not</a:t>
            </a:r>
            <a:r>
              <a:rPr lang="en-US" altLang="en-US" b="1" dirty="0"/>
              <a:t>: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Some mystical, indefinite, indefinable substance that enshrouds and permeates the universe like a fog or the atmosphere.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A mere “influence,” or vague, impersonal power released in response to human needs.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The mind, temper, or disposition of God or Christ.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The Bible, or the New Testament, or the written word of God.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20054E9D-4FC0-47A8-A881-443A39DC5E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62146" y="491579"/>
            <a:ext cx="8458200" cy="769441"/>
          </a:xfrm>
          <a:solidFill>
            <a:schemeClr val="bg1"/>
          </a:solidFill>
        </p:spPr>
        <p:txBody>
          <a:bodyPr>
            <a:spAutoFit/>
          </a:bodyPr>
          <a:lstStyle/>
          <a:p>
            <a:r>
              <a:rPr lang="en-US" altLang="en-US" dirty="0">
                <a:solidFill>
                  <a:schemeClr val="tx1"/>
                </a:solidFill>
              </a:rPr>
              <a:t>Identity Of The Holy Spirit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30424AD8-AA69-413F-A7D9-CB460E37E89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85162" y="1524000"/>
            <a:ext cx="8610600" cy="2603790"/>
          </a:xfr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b="1" u="sng" dirty="0"/>
              <a:t>The Holy Spirit is</a:t>
            </a:r>
            <a:r>
              <a:rPr lang="en-US" altLang="en-US" b="1" dirty="0"/>
              <a:t>: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God – (Deity). cf. Acts 5:3-4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He is eternal. Hebrews 9:14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Omnipresent. Psalms 139:7-10;</a:t>
            </a:r>
            <a:br>
              <a:rPr lang="en-US" altLang="en-US" dirty="0"/>
            </a:br>
            <a:r>
              <a:rPr lang="en-US" altLang="en-US" dirty="0"/>
              <a:t>1 Corinthians 6:19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20054E9D-4FC0-47A8-A881-443A39DC5E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62146" y="491579"/>
            <a:ext cx="8458200" cy="769441"/>
          </a:xfrm>
          <a:solidFill>
            <a:schemeClr val="bg1"/>
          </a:solidFill>
        </p:spPr>
        <p:txBody>
          <a:bodyPr>
            <a:spAutoFit/>
          </a:bodyPr>
          <a:lstStyle/>
          <a:p>
            <a:r>
              <a:rPr lang="en-US" altLang="en-US" dirty="0">
                <a:solidFill>
                  <a:schemeClr val="tx1"/>
                </a:solidFill>
              </a:rPr>
              <a:t>Identity Of The Holy Spirit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30424AD8-AA69-413F-A7D9-CB460E37E89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524000"/>
            <a:ext cx="8229600" cy="4475071"/>
          </a:xfrm>
        </p:spPr>
        <p:txBody>
          <a:bodyPr>
            <a:spAutoFit/>
          </a:bodyPr>
          <a:lstStyle/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b="1" u="sng" dirty="0"/>
              <a:t>He possesses divine power</a:t>
            </a:r>
            <a:r>
              <a:rPr lang="en-US" altLang="en-US" b="1" dirty="0"/>
              <a:t>.</a:t>
            </a:r>
            <a:endParaRPr lang="en-US" altLang="en-US" dirty="0"/>
          </a:p>
          <a:p>
            <a:pPr>
              <a:lnSpc>
                <a:spcPct val="90000"/>
              </a:lnSpc>
            </a:pPr>
            <a:r>
              <a:rPr lang="en-US" altLang="en-US" dirty="0"/>
              <a:t>He creates. Genesis 1:1-2; Job 26:13; </a:t>
            </a:r>
            <a:br>
              <a:rPr lang="en-US" altLang="en-US" dirty="0"/>
            </a:br>
            <a:r>
              <a:rPr lang="en-US" altLang="en-US" dirty="0"/>
              <a:t>Psalms 104:30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He works miracles. Matthew 12:28; </a:t>
            </a:r>
            <a:br>
              <a:rPr lang="en-US" altLang="en-US" dirty="0"/>
            </a:br>
            <a:r>
              <a:rPr lang="en-US" altLang="en-US" dirty="0"/>
              <a:t>1 Corinthians 12:8-11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He inspires prophets. 1 Peter 1:10-12; </a:t>
            </a:r>
            <a:br>
              <a:rPr lang="en-US" altLang="en-US" dirty="0"/>
            </a:br>
            <a:r>
              <a:rPr lang="en-US" altLang="en-US" dirty="0"/>
              <a:t>2 Peter 1:19-21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He teaches men. John 14:26; </a:t>
            </a:r>
            <a:br>
              <a:rPr lang="en-US" altLang="en-US" dirty="0"/>
            </a:br>
            <a:r>
              <a:rPr lang="en-US" altLang="en-US" dirty="0"/>
              <a:t>1 Corinthians 2:13</a:t>
            </a:r>
            <a:endParaRPr lang="en-US" altLang="en-US" b="1" dirty="0"/>
          </a:p>
        </p:txBody>
      </p:sp>
    </p:spTree>
    <p:extLst>
      <p:ext uri="{BB962C8B-B14F-4D97-AF65-F5344CB8AC3E}">
        <p14:creationId xmlns:p14="http://schemas.microsoft.com/office/powerpoint/2010/main" val="1054582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C6DF029A-C68D-4EB7-B886-AE9AD736799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52719" y="491579"/>
            <a:ext cx="8458200" cy="769441"/>
          </a:xfrm>
          <a:solidFill>
            <a:schemeClr val="bg1"/>
          </a:solidFill>
        </p:spPr>
        <p:txBody>
          <a:bodyPr>
            <a:spAutoFit/>
          </a:bodyPr>
          <a:lstStyle/>
          <a:p>
            <a:r>
              <a:rPr lang="en-US" altLang="en-US" dirty="0">
                <a:solidFill>
                  <a:schemeClr val="tx1"/>
                </a:solidFill>
              </a:rPr>
              <a:t>Identity Of The Holy Spirit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887A4112-9B4F-4AD1-94E2-DD2A110A10D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24119" y="1524000"/>
            <a:ext cx="8915400" cy="3687163"/>
          </a:xfrm>
        </p:spPr>
        <p:txBody>
          <a:bodyPr>
            <a:spAutoFit/>
          </a:bodyPr>
          <a:lstStyle/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b="1" u="sng" dirty="0"/>
              <a:t>He possesses divine attributes</a:t>
            </a:r>
            <a:r>
              <a:rPr lang="en-US" altLang="en-US" dirty="0">
                <a:effectLst/>
              </a:rPr>
              <a:t>: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Power. Romans 15:13 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Instruction. Nehemiah 9:20; </a:t>
            </a:r>
            <a:br>
              <a:rPr lang="en-US" altLang="en-US" dirty="0"/>
            </a:br>
            <a:r>
              <a:rPr lang="en-US" altLang="en-US" dirty="0"/>
              <a:t>1 Corinthians 2:9-11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Will. 1 Corinthians 12:11; Acts 15:28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Comfort. John 14:16-17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Truth. John 16:13</a:t>
            </a:r>
          </a:p>
        </p:txBody>
      </p:sp>
      <p:sp>
        <p:nvSpPr>
          <p:cNvPr id="23556" name="Text Box 4">
            <a:extLst>
              <a:ext uri="{FF2B5EF4-FFF2-40B4-BE49-F238E27FC236}">
                <a16:creationId xmlns:a16="http://schemas.microsoft.com/office/drawing/2014/main" id="{06EBEE45-E50E-4401-8E7D-E8B8D92717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257800"/>
            <a:ext cx="9144000" cy="156966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We must clearly discern this distinction between the ATTRIBUTES of the Holy Spirit and the BEING of the Holy Spirit.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build="p"/>
      <p:bldP spid="2355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5AC8DB04-8834-4520-832C-38DD4202E42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62146" y="491579"/>
            <a:ext cx="8458200" cy="769441"/>
          </a:xfrm>
          <a:solidFill>
            <a:schemeClr val="bg1"/>
          </a:solidFill>
        </p:spPr>
        <p:txBody>
          <a:bodyPr>
            <a:spAutoFit/>
          </a:bodyPr>
          <a:lstStyle/>
          <a:p>
            <a:r>
              <a:rPr lang="en-US" altLang="en-US" dirty="0">
                <a:solidFill>
                  <a:schemeClr val="tx1"/>
                </a:solidFill>
              </a:rPr>
              <a:t>Identity Of The Holy Spirit</a:t>
            </a: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6F2532EB-9F67-43AA-8A7F-9EEF17BBF07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24119" y="1752600"/>
            <a:ext cx="8915400" cy="3600986"/>
          </a:xfrm>
          <a:noFill/>
        </p:spPr>
        <p:txBody>
          <a:bodyPr>
            <a:spAutoFit/>
          </a:bodyPr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</a:t>
            </a:r>
            <a:r>
              <a:rPr lang="en-US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to whom these qualities and powers are attributed must of necessity be a </a:t>
            </a:r>
            <a:r>
              <a:rPr lang="en-US" altLang="en-US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Divine Person</a:t>
            </a:r>
            <a:r>
              <a:rPr lang="en-US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for such can only be attributed to one possessing both </a:t>
            </a:r>
            <a:r>
              <a:rPr lang="en-US" altLang="en-US" sz="36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divinity</a:t>
            </a:r>
            <a:r>
              <a:rPr lang="en-US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and </a:t>
            </a:r>
            <a:r>
              <a:rPr lang="en-US" altLang="en-US" sz="36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personality</a:t>
            </a:r>
            <a:r>
              <a:rPr lang="en-US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04F23EDC-19C7-4B51-9A3F-1D8EBA6F00B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371600"/>
          </a:xfrm>
          <a:solidFill>
            <a:schemeClr val="bg1"/>
          </a:solidFill>
        </p:spPr>
        <p:txBody>
          <a:bodyPr>
            <a:spAutoFit/>
          </a:bodyPr>
          <a:lstStyle/>
          <a:p>
            <a:r>
              <a:rPr lang="en-US" altLang="en-US" sz="4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Holy Spirit Is A </a:t>
            </a:r>
            <a:br>
              <a:rPr lang="en-US" altLang="en-US" sz="4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en-US" sz="4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Divine Personality</a:t>
            </a:r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088F9285-C026-45DB-AC11-C88A14D51A5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1676400"/>
            <a:ext cx="9086654" cy="5115246"/>
          </a:xfrm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possesses the characteristics of a person:</a:t>
            </a:r>
          </a:p>
          <a:p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Mind … </a:t>
            </a:r>
            <a:r>
              <a:rPr lang="en-US" altLang="en-U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“The mind of the Spirit.”</a:t>
            </a:r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Romans 8:27</a:t>
            </a:r>
          </a:p>
          <a:p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Knowledge … Knows the things of God.</a:t>
            </a:r>
            <a:b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Corinthians 2:11</a:t>
            </a:r>
          </a:p>
          <a:p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Affection … </a:t>
            </a:r>
            <a:r>
              <a:rPr lang="en-US" altLang="en-U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“the love of the spirit.”</a:t>
            </a:r>
            <a:b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Romans 15:30</a:t>
            </a:r>
          </a:p>
          <a:p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Will … dividing as He will. 1 Corinthians 12:11</a:t>
            </a:r>
          </a:p>
          <a:p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Goodness …“</a:t>
            </a:r>
            <a:r>
              <a:rPr lang="en-US" altLang="en-U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Your good Spirit.” </a:t>
            </a:r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9:20</a:t>
            </a:r>
          </a:p>
          <a:p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Judgment … Acts 15:28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5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5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5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7EDEC6DA-E3B7-429C-80D2-0C6DD491964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371600"/>
          </a:xfrm>
          <a:solidFill>
            <a:schemeClr val="bg1"/>
          </a:solidFill>
        </p:spPr>
        <p:txBody>
          <a:bodyPr>
            <a:spAutoFit/>
          </a:bodyPr>
          <a:lstStyle/>
          <a:p>
            <a:r>
              <a:rPr lang="en-US" altLang="en-US" sz="4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Holy Spirit Is A </a:t>
            </a:r>
            <a:br>
              <a:rPr lang="en-US" altLang="en-US" sz="4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en-US" sz="4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Divine Personality</a:t>
            </a: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0CB19ADC-E0A3-4E9F-A3B5-7B32FC751AF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5627" y="1676400"/>
            <a:ext cx="8991600" cy="4425827"/>
          </a:xfrm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Actions are attributed to the Holy Spirit which can only be performed by a person</a:t>
            </a:r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speaks … 1 Timothy 4:1; Acts 8:29</a:t>
            </a:r>
          </a:p>
          <a:p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witnesses or testifies … John 15:26; </a:t>
            </a:r>
            <a:b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Romans 8:16</a:t>
            </a:r>
          </a:p>
          <a:p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teaches and quickens the mind …</a:t>
            </a:r>
            <a:b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John 14:26</a:t>
            </a:r>
          </a:p>
          <a:p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leads and forbids. Acts 16:6-7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736CDE0F-9882-4063-BE0D-80C1A322DD6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371600"/>
          </a:xfrm>
          <a:solidFill>
            <a:schemeClr val="bg1"/>
          </a:solidFill>
        </p:spPr>
        <p:txBody>
          <a:bodyPr>
            <a:spAutoFit/>
          </a:bodyPr>
          <a:lstStyle/>
          <a:p>
            <a:r>
              <a:rPr lang="en-US" altLang="en-US" sz="4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Holy Spirit Is A </a:t>
            </a:r>
            <a:br>
              <a:rPr lang="en-US" altLang="en-US" sz="4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en-US" sz="4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Divine Personality</a:t>
            </a: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A1B43639-F56B-47D5-A8FB-4A98BE0DA83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23335" y="1676400"/>
            <a:ext cx="8915400" cy="4031873"/>
          </a:xfrm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Actions are attributed to the Holy Spirit which can only be performed by a person</a:t>
            </a:r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searches. 1 Corinthians 2:10</a:t>
            </a:r>
          </a:p>
          <a:p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hears and shows. John 16:13-15</a:t>
            </a:r>
          </a:p>
          <a:p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gives commandments. Acts 13:2; 16:6</a:t>
            </a:r>
          </a:p>
          <a:p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glorifies. John 16:14</a:t>
            </a:r>
          </a:p>
          <a:p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delivers Law. Romans 8:1-2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E090D380-9C92-4FD0-8CD1-3B3D959550D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371600"/>
          </a:xfrm>
          <a:solidFill>
            <a:schemeClr val="bg1"/>
          </a:solidFill>
        </p:spPr>
        <p:txBody>
          <a:bodyPr>
            <a:spAutoFit/>
          </a:bodyPr>
          <a:lstStyle/>
          <a:p>
            <a:r>
              <a:rPr lang="en-US" altLang="en-US" sz="4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Holy Spirit Is A </a:t>
            </a:r>
            <a:br>
              <a:rPr lang="en-US" altLang="en-US" sz="4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en-US" sz="4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Divine Personality</a:t>
            </a: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4BBF5449-DB9C-44D9-8BA7-D04EC199EFE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23335" y="1835527"/>
            <a:ext cx="8915400" cy="4031873"/>
          </a:xfrm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suffers injuries and slights which can only be ascribed to personality</a:t>
            </a:r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can be grieved. Ephesians 4:30</a:t>
            </a:r>
          </a:p>
          <a:p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can be despised (insulted). Hebrews 10:29</a:t>
            </a:r>
          </a:p>
          <a:p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can be blasphemed. Matthew 12:31-32</a:t>
            </a:r>
          </a:p>
          <a:p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can be resisted. Acts 7:51</a:t>
            </a:r>
          </a:p>
          <a:p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can be lied to. Acts 5:3</a:t>
            </a:r>
            <a:endParaRPr lang="en-US" alt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0236EC65-2903-4F2E-ABF7-04E38521DBA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682079"/>
            <a:ext cx="8229600" cy="769441"/>
          </a:xfrm>
          <a:solidFill>
            <a:schemeClr val="bg1"/>
          </a:solidFill>
        </p:spPr>
        <p:txBody>
          <a:bodyPr>
            <a:spAutoFit/>
          </a:bodyPr>
          <a:lstStyle/>
          <a:p>
            <a:r>
              <a:rPr lang="en-US" altLang="en-US" b="1" dirty="0">
                <a:solidFill>
                  <a:schemeClr val="tx1"/>
                </a:solidFill>
              </a:rPr>
              <a:t>The Holy Spirit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81CE6CBD-EFCB-4392-B1F0-E1503AC046A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981200"/>
            <a:ext cx="8229600" cy="1766637"/>
          </a:xfrm>
        </p:spPr>
        <p:txBody>
          <a:bodyPr>
            <a:spAutoFit/>
          </a:bodyPr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dirty="0"/>
              <a:t>In this lesson we desire to consider:</a:t>
            </a:r>
          </a:p>
          <a:p>
            <a:r>
              <a:rPr lang="en-US" altLang="en-US" dirty="0"/>
              <a:t>Who is the Holy Spirit?</a:t>
            </a:r>
          </a:p>
          <a:p>
            <a:r>
              <a:rPr lang="en-US" altLang="en-US" dirty="0"/>
              <a:t>The personality of the Holy Spirit.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115D5711-A19F-40C8-843D-500150D0224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1371600"/>
          </a:xfrm>
          <a:solidFill>
            <a:schemeClr val="bg1"/>
          </a:solidFill>
        </p:spPr>
        <p:txBody>
          <a:bodyPr>
            <a:spAutoFit/>
          </a:bodyPr>
          <a:lstStyle/>
          <a:p>
            <a:r>
              <a:rPr lang="en-US" altLang="en-US" sz="4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Holy Spirit Collaborates In The Work Of Deity</a:t>
            </a:r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B7938141-3781-4AF0-ABDB-26B151C99CD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1466654"/>
            <a:ext cx="8686800" cy="4869025"/>
          </a:xfrm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the physical creation</a:t>
            </a:r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 (Jehovah) planned it. Jeremiah 51:14-15</a:t>
            </a:r>
          </a:p>
          <a:p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 (the word, Son) executed it. John 1:1-3; Colossians 1:16; Hebrews 1:1-2; </a:t>
            </a:r>
            <a:b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cf. 1 Corinthians 8:6</a:t>
            </a:r>
          </a:p>
          <a:p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 (the Holy Spirit) participated in it.</a:t>
            </a:r>
            <a:b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Genesis 1:1-2; 2:7</a:t>
            </a:r>
          </a:p>
          <a:p>
            <a:pPr lvl="1">
              <a:buClr>
                <a:srgbClr val="FFC000"/>
              </a:buClr>
            </a:pPr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garnished the heavens. Job 26:13</a:t>
            </a:r>
          </a:p>
          <a:p>
            <a:pPr lvl="1">
              <a:buClr>
                <a:srgbClr val="FFC000"/>
              </a:buClr>
            </a:pPr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renewed the face of the earth. Psalms 104:30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4DAC71DF-1C97-4720-B141-D3D46BF6C5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1371600"/>
          </a:xfrm>
          <a:solidFill>
            <a:schemeClr val="bg1"/>
          </a:solidFill>
        </p:spPr>
        <p:txBody>
          <a:bodyPr>
            <a:spAutoFit/>
          </a:bodyPr>
          <a:lstStyle/>
          <a:p>
            <a:r>
              <a:rPr lang="en-US" altLang="en-US" sz="4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Holy Spirit Collaborates In The Work Of Deity</a:t>
            </a:r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1F74806D-F947-41BD-9AF5-365C1893C39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5054" y="1752600"/>
            <a:ext cx="8991600" cy="4327338"/>
          </a:xfrm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the spiritual creation</a:t>
            </a:r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 planned it. Ephesians 1:8-11</a:t>
            </a:r>
          </a:p>
          <a:p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Jesus executed it. John 4:34; </a:t>
            </a:r>
            <a:b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Ephesians 1:3-7; 2 Timothy 1:9-10; </a:t>
            </a:r>
            <a:b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Peter 1:18-20</a:t>
            </a:r>
          </a:p>
          <a:p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Holy Spirit revealed it. John 16:13; </a:t>
            </a:r>
            <a:b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Luke 24:49; Acts 1:8; 2:1-4;</a:t>
            </a:r>
            <a:b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Corinthians 2:9-10; Ephesians 3:1-4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3D24A5A1-7CFC-4729-B333-0504BDCAD0E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491579"/>
            <a:ext cx="8229600" cy="769441"/>
          </a:xfrm>
          <a:solidFill>
            <a:schemeClr val="bg1"/>
          </a:solidFill>
        </p:spPr>
        <p:txBody>
          <a:bodyPr>
            <a:spAutoFit/>
          </a:bodyPr>
          <a:lstStyle/>
          <a:p>
            <a:r>
              <a:rPr lang="en-US" altLang="en-US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Conclusion:</a:t>
            </a:r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89248F01-FEBA-4817-A61C-FA9B40CA9D4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6200" y="1371600"/>
            <a:ext cx="8991600" cy="5423023"/>
          </a:xfrm>
          <a:noFill/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endParaRPr lang="en-US" altLang="en-US" sz="9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80000"/>
              </a:lnSpc>
            </a:pPr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Holy Spirit is a divine Being … one of the Godhead.</a:t>
            </a:r>
          </a:p>
          <a:p>
            <a:pPr>
              <a:lnSpc>
                <a:spcPct val="80000"/>
              </a:lnSpc>
            </a:pPr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 a divine Being, He is a person possessing all the qualities of personality.</a:t>
            </a:r>
          </a:p>
          <a:p>
            <a:pPr>
              <a:lnSpc>
                <a:spcPct val="80000"/>
              </a:lnSpc>
            </a:pPr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Personality requires individuality, and individuality demands separation and distinction.</a:t>
            </a:r>
          </a:p>
          <a:p>
            <a:pPr>
              <a:lnSpc>
                <a:spcPct val="80000"/>
              </a:lnSpc>
            </a:pPr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 a person, He possesses power and influence.</a:t>
            </a:r>
          </a:p>
          <a:p>
            <a:pPr>
              <a:lnSpc>
                <a:spcPct val="80000"/>
              </a:lnSpc>
            </a:pPr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 a divine Being, He cooperates with other members of the Godhead in carrying out the divine will.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7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113DE6-4829-C299-084B-9E87DDDC51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09DF2D11-52F6-8B67-4BA6-A553A8673D5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381000"/>
            <a:ext cx="8229600" cy="769441"/>
          </a:xfrm>
          <a:solidFill>
            <a:schemeClr val="bg1"/>
          </a:solidFill>
        </p:spPr>
        <p:txBody>
          <a:bodyPr>
            <a:spAutoFit/>
          </a:bodyPr>
          <a:lstStyle/>
          <a:p>
            <a:r>
              <a:rPr lang="en-US" altLang="en-US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To Obey The Gospel</a:t>
            </a:r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A6183D52-95C3-2E96-DA12-ED1D10923C9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6200" y="1600200"/>
            <a:ext cx="8991600" cy="4358116"/>
          </a:xfr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Hear the word of God 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(2 Thessalonians 2:14-15; James 1:21)</a:t>
            </a:r>
            <a:b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kumimoji="0" lang="en-US" altLang="en-US" sz="2000" b="1" i="0" u="none" strike="noStrike" kern="1200" cap="none" spc="0" normalizeH="0" baseline="0" noProof="0" dirty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Believe the gospel message 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(Hebrews 11:6; John 8:24)</a:t>
            </a:r>
          </a:p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400" b="1" i="0" u="none" strike="noStrike" kern="1200" cap="none" spc="0" normalizeH="0" baseline="0" noProof="0" dirty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Repent of sins 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(Luke 13:3; Acts 17:30-31)</a:t>
            </a:r>
          </a:p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400" b="1" i="0" u="none" strike="noStrike" kern="1200" cap="none" spc="0" normalizeH="0" baseline="0" noProof="0" dirty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Confess Jesus Christ (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Romans 10:10; Matthew 10:32-33)</a:t>
            </a:r>
          </a:p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400" b="1" i="0" u="none" strike="noStrike" kern="1200" cap="none" spc="0" normalizeH="0" baseline="0" noProof="0" dirty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lvl="0" indent="0">
              <a:lnSpc>
                <a:spcPct val="90000"/>
              </a:lnSpc>
              <a:buClrTx/>
              <a:buSzTx/>
              <a:buNone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Be Baptized </a:t>
            </a:r>
            <a:r>
              <a:rPr lang="en-US" altLang="en-US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(Mark 16:16; Acts 2:38; Galatians </a:t>
            </a:r>
            <a:r>
              <a:rPr kumimoji="0" lang="en-US" altLang="en-US" sz="1800" b="1" i="0" u="none" strike="noStrike" kern="120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3:26-27; Romans 6:3-4)</a:t>
            </a:r>
          </a:p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400" b="1" i="0" u="none" strike="noStrike" kern="1200" cap="none" spc="0" normalizeH="0" baseline="0" noProof="0" dirty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Remain Obedient </a:t>
            </a:r>
            <a:r>
              <a:rPr kumimoji="0" lang="en-US" altLang="en-US" sz="1800" b="1" i="0" u="none" strike="noStrike" kern="120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(Matthew 7:21; Revelation 2:10; Hebrews 3:12)</a:t>
            </a:r>
            <a:endParaRPr lang="en-US" altLang="en-US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5199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1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1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1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17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17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17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7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51797DDC-FB04-4F92-87B0-03A5B9C86F6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152400"/>
            <a:ext cx="8610600" cy="1371600"/>
          </a:xfrm>
          <a:solidFill>
            <a:schemeClr val="bg1"/>
          </a:solidFill>
        </p:spPr>
        <p:txBody>
          <a:bodyPr>
            <a:spAutoFit/>
          </a:bodyPr>
          <a:lstStyle/>
          <a:p>
            <a:r>
              <a:rPr lang="en-US" altLang="en-US" sz="4000" b="1" dirty="0">
                <a:solidFill>
                  <a:schemeClr val="tx1"/>
                </a:solidFill>
              </a:rPr>
              <a:t>The Holy Spirit Is A Member Of The Godhead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146444D8-883E-47A5-9394-38D898949A6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7135" y="1676400"/>
            <a:ext cx="9067800" cy="5093702"/>
          </a:xfrm>
          <a:noFill/>
        </p:spPr>
        <p:txBody>
          <a:bodyPr wrap="square">
            <a:spAutoFit/>
          </a:bodyPr>
          <a:lstStyle/>
          <a:p>
            <a:r>
              <a:rPr lang="en-US" altLang="en-US" sz="3000" dirty="0"/>
              <a:t>The term “Godhead” is found three times in the KJV. Acts 17:29; Romans 1:20; Colossians 2:9</a:t>
            </a:r>
          </a:p>
          <a:p>
            <a:pPr lvl="1"/>
            <a:r>
              <a:rPr lang="en-US" altLang="en-US" sz="2500" dirty="0"/>
              <a:t>In Acts 17:29 it is rendered “divine being” (ESV) or “Divine Nature” (NASB). </a:t>
            </a:r>
          </a:p>
          <a:p>
            <a:pPr lvl="1"/>
            <a:r>
              <a:rPr lang="en-US" altLang="en-US" sz="2500" dirty="0"/>
              <a:t>In Romans 1:20 it is also translated “divinity” (ASV), or “divine nature” (NASB &amp; ESV).</a:t>
            </a:r>
          </a:p>
          <a:p>
            <a:pPr lvl="1"/>
            <a:r>
              <a:rPr lang="en-US" altLang="en-US" sz="2500" dirty="0"/>
              <a:t>In Colossians 2:9 it is rendered “Deity” (NASB &amp; ESV)</a:t>
            </a:r>
          </a:p>
          <a:p>
            <a:pPr lvl="1"/>
            <a:r>
              <a:rPr lang="en-US" altLang="en-US" sz="2500" dirty="0"/>
              <a:t>While three different Greek word forms are used in these passages, all of them are derivations of </a:t>
            </a:r>
            <a:r>
              <a:rPr lang="en-US" altLang="en-US" sz="2500" i="1" dirty="0" err="1"/>
              <a:t>theos</a:t>
            </a:r>
            <a:r>
              <a:rPr lang="en-US" altLang="en-US" sz="2500" i="1" dirty="0"/>
              <a:t>,</a:t>
            </a:r>
            <a:r>
              <a:rPr lang="en-US" altLang="en-US" sz="2500" dirty="0"/>
              <a:t> and denote “deity, divinity, the divine nature, the divine majesty, that which pertains to God, godhead.” </a:t>
            </a:r>
            <a:br>
              <a:rPr lang="en-US" altLang="en-US" sz="2500" dirty="0"/>
            </a:br>
            <a:r>
              <a:rPr lang="en-US" altLang="en-US" sz="2000" dirty="0"/>
              <a:t>(Thayer, page 258).</a:t>
            </a:r>
            <a:endParaRPr lang="en-US" alt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BD2662F3-71C9-469F-9DF5-CFDB99D430F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214581"/>
            <a:ext cx="8610600" cy="1323439"/>
          </a:xfrm>
          <a:solidFill>
            <a:schemeClr val="bg1"/>
          </a:solidFill>
        </p:spPr>
        <p:txBody>
          <a:bodyPr>
            <a:spAutoFit/>
          </a:bodyPr>
          <a:lstStyle/>
          <a:p>
            <a:r>
              <a:rPr lang="en-US" altLang="en-US" sz="4000" b="1" dirty="0">
                <a:solidFill>
                  <a:schemeClr val="tx1"/>
                </a:solidFill>
              </a:rPr>
              <a:t>The Holy Spirit Is A Member Of The Godhead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10C28BF0-494A-40B8-A5DE-E55CD1B81D9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8100" y="1676400"/>
            <a:ext cx="9067800" cy="4487382"/>
          </a:xfrm>
        </p:spPr>
        <p:txBody>
          <a:bodyPr wrap="square">
            <a:spAutoFit/>
          </a:bodyPr>
          <a:lstStyle/>
          <a:p>
            <a:r>
              <a:rPr lang="en-US" altLang="en-US" sz="3000" dirty="0"/>
              <a:t>The term “Godhead” is found three times in the KJV. Acts 17:29; Romans 1:20; Colossians 2:9</a:t>
            </a:r>
          </a:p>
          <a:p>
            <a:r>
              <a:rPr lang="en-US" altLang="en-US" i="1" dirty="0" err="1"/>
              <a:t>theos</a:t>
            </a:r>
            <a:r>
              <a:rPr lang="en-US" altLang="en-US" i="1" dirty="0"/>
              <a:t>, </a:t>
            </a:r>
            <a:r>
              <a:rPr lang="en-US" altLang="en-US" dirty="0"/>
              <a:t>defines the quality or character of the essence, substance, or being of one who is God.</a:t>
            </a:r>
          </a:p>
          <a:p>
            <a:pPr lvl="1"/>
            <a:r>
              <a:rPr lang="en-US" altLang="en-US" dirty="0"/>
              <a:t>The Godhead (or godhood), therefore is made up of such Beings as are of divine nature and possess divine majesty.</a:t>
            </a:r>
          </a:p>
          <a:p>
            <a:pPr lvl="1"/>
            <a:r>
              <a:rPr lang="en-US" altLang="en-US" dirty="0"/>
              <a:t>Illustrate: Manhood, childhood, etc.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115BF222-4EE1-49E6-8C61-5DFF8846A42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214581"/>
            <a:ext cx="8610600" cy="1323439"/>
          </a:xfrm>
          <a:solidFill>
            <a:schemeClr val="bg1"/>
          </a:solidFill>
        </p:spPr>
        <p:txBody>
          <a:bodyPr>
            <a:spAutoFit/>
          </a:bodyPr>
          <a:lstStyle/>
          <a:p>
            <a:r>
              <a:rPr lang="en-US" altLang="en-US" sz="4000" b="1" dirty="0">
                <a:solidFill>
                  <a:schemeClr val="tx1"/>
                </a:solidFill>
              </a:rPr>
              <a:t>The Holy Spirit Is A Member Of The Godhead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751985B7-D446-4D9B-917E-BCE6643AD9A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52400" y="1981200"/>
            <a:ext cx="8686800" cy="3736407"/>
          </a:xfrm>
        </p:spPr>
        <p:txBody>
          <a:bodyPr wrap="square">
            <a:spAutoFit/>
          </a:bodyPr>
          <a:lstStyle/>
          <a:p>
            <a:r>
              <a:rPr lang="en-US" altLang="en-US" dirty="0"/>
              <a:t>The Scriptures reveal a plurality of beings in the Godhead. Genesis 1:1</a:t>
            </a:r>
          </a:p>
          <a:p>
            <a:r>
              <a:rPr lang="en-US" altLang="en-US" dirty="0"/>
              <a:t>The Hebrew word for “God” in Genesis 1:1 is </a:t>
            </a:r>
            <a:r>
              <a:rPr lang="en-US" altLang="en-US" i="1" dirty="0"/>
              <a:t>“</a:t>
            </a:r>
            <a:r>
              <a:rPr lang="en-US" altLang="en-US" i="1" dirty="0" err="1"/>
              <a:t>elohim</a:t>
            </a:r>
            <a:r>
              <a:rPr lang="en-US" altLang="en-US" i="1" dirty="0"/>
              <a:t>” </a:t>
            </a:r>
            <a:r>
              <a:rPr lang="en-US" altLang="en-US" dirty="0"/>
              <a:t>a plural noun.</a:t>
            </a:r>
          </a:p>
          <a:p>
            <a:r>
              <a:rPr lang="en-US" altLang="en-US" dirty="0"/>
              <a:t>The plurality of persons in the Godhead is seen in the pronouns of Genesis 1:26; </a:t>
            </a:r>
            <a:br>
              <a:rPr lang="en-US" altLang="en-US" dirty="0"/>
            </a:br>
            <a:r>
              <a:rPr lang="en-US" altLang="en-US" dirty="0"/>
              <a:t>cf. John 1:1-3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FA3E2F-6E9E-9047-2BAF-454E668C23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FC93A328-E607-5F52-4660-5B2E217AAF4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214581"/>
            <a:ext cx="8610600" cy="1323439"/>
          </a:xfrm>
          <a:solidFill>
            <a:schemeClr val="bg1"/>
          </a:solidFill>
        </p:spPr>
        <p:txBody>
          <a:bodyPr>
            <a:spAutoFit/>
          </a:bodyPr>
          <a:lstStyle/>
          <a:p>
            <a:r>
              <a:rPr lang="en-US" altLang="en-US" sz="4000" b="1" dirty="0">
                <a:solidFill>
                  <a:schemeClr val="tx1"/>
                </a:solidFill>
              </a:rPr>
              <a:t>The Holy Spirit Is A Member Of The Godhead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01F584D1-2101-19D9-FF7F-B7DF0A1324F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52400" y="1981200"/>
            <a:ext cx="8839200" cy="3243965"/>
          </a:xfrm>
        </p:spPr>
        <p:txBody>
          <a:bodyPr wrap="square">
            <a:spAutoFit/>
          </a:bodyPr>
          <a:lstStyle/>
          <a:p>
            <a:r>
              <a:rPr lang="en-US" altLang="en-US" dirty="0"/>
              <a:t>The concept is difficult to illustrate because there is nothing to compare to God. There can be no perfect analogies.</a:t>
            </a:r>
          </a:p>
          <a:p>
            <a:r>
              <a:rPr lang="en-US" altLang="en-US" dirty="0"/>
              <a:t>Consider Genesis 2:24 “</a:t>
            </a:r>
            <a:r>
              <a:rPr lang="en-US" altLang="en-US" i="1" dirty="0"/>
              <a:t>shall become one flesh”</a:t>
            </a:r>
          </a:p>
          <a:p>
            <a:r>
              <a:rPr lang="en-US" altLang="en-US" dirty="0"/>
              <a:t>Consider John 17:11 “</a:t>
            </a:r>
            <a:r>
              <a:rPr lang="en-US" altLang="en-US" i="1" dirty="0"/>
              <a:t>one even as We are” </a:t>
            </a:r>
          </a:p>
        </p:txBody>
      </p:sp>
    </p:spTree>
    <p:extLst>
      <p:ext uri="{BB962C8B-B14F-4D97-AF65-F5344CB8AC3E}">
        <p14:creationId xmlns:p14="http://schemas.microsoft.com/office/powerpoint/2010/main" val="1129465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ACD32B-392C-8B56-364F-07CB714543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8AFEA5D4-8797-DAA0-738A-3975737D509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214581"/>
            <a:ext cx="8610600" cy="1323439"/>
          </a:xfrm>
          <a:solidFill>
            <a:schemeClr val="bg1"/>
          </a:solidFill>
        </p:spPr>
        <p:txBody>
          <a:bodyPr>
            <a:spAutoFit/>
          </a:bodyPr>
          <a:lstStyle/>
          <a:p>
            <a:r>
              <a:rPr lang="en-US" altLang="en-US" sz="4000" b="1" dirty="0">
                <a:solidFill>
                  <a:schemeClr val="tx1"/>
                </a:solidFill>
              </a:rPr>
              <a:t>The Holy Spirit Is A Member Of The Godhead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5E3E3544-91F9-50BD-DFD0-3829390DC1F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00100" y="2057400"/>
            <a:ext cx="7543800" cy="3736407"/>
          </a:xfrm>
        </p:spPr>
        <p:txBody>
          <a:bodyPr wrap="square">
            <a:spAutoFit/>
          </a:bodyPr>
          <a:lstStyle/>
          <a:p>
            <a:r>
              <a:rPr lang="en-US" altLang="en-US" dirty="0"/>
              <a:t>Some have likened the Godhead to the three states of H</a:t>
            </a:r>
            <a:r>
              <a:rPr lang="en-US" altLang="en-US" baseline="-25000" dirty="0"/>
              <a:t>2</a:t>
            </a:r>
            <a:r>
              <a:rPr lang="en-US" altLang="en-US" dirty="0"/>
              <a:t>O: liquid, solid, and gas.</a:t>
            </a:r>
          </a:p>
          <a:p>
            <a:pPr marL="0" indent="0">
              <a:buNone/>
            </a:pPr>
            <a:r>
              <a:rPr lang="en-US" altLang="en-US" dirty="0"/>
              <a:t> </a:t>
            </a:r>
          </a:p>
          <a:p>
            <a:r>
              <a:rPr lang="en-US" altLang="en-US" dirty="0"/>
              <a:t>All are the same in substance, yet water, ice, and steam have individually distinct characteristics.</a:t>
            </a:r>
          </a:p>
        </p:txBody>
      </p:sp>
    </p:spTree>
    <p:extLst>
      <p:ext uri="{BB962C8B-B14F-4D97-AF65-F5344CB8AC3E}">
        <p14:creationId xmlns:p14="http://schemas.microsoft.com/office/powerpoint/2010/main" val="4174993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3A985496-0C0E-4C4C-BEE3-FD205F01529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37562" y="59204"/>
            <a:ext cx="8305800" cy="1938992"/>
          </a:xfr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altLang="en-US" sz="4000" dirty="0">
                <a:solidFill>
                  <a:schemeClr val="tx1"/>
                </a:solidFill>
              </a:rPr>
              <a:t>The personalities constituting the plurality of the Godhead are “</a:t>
            </a:r>
            <a:r>
              <a:rPr lang="en-US" altLang="en-US" sz="4000" u="sng" dirty="0">
                <a:solidFill>
                  <a:schemeClr val="tx1"/>
                </a:solidFill>
              </a:rPr>
              <a:t>the Father</a:t>
            </a:r>
            <a:r>
              <a:rPr lang="en-US" altLang="en-US" sz="4000" dirty="0">
                <a:solidFill>
                  <a:schemeClr val="tx1"/>
                </a:solidFill>
              </a:rPr>
              <a:t>, </a:t>
            </a:r>
            <a:r>
              <a:rPr lang="en-US" altLang="en-US" sz="4000" u="sng" dirty="0">
                <a:solidFill>
                  <a:schemeClr val="tx1"/>
                </a:solidFill>
              </a:rPr>
              <a:t>the Son</a:t>
            </a:r>
            <a:r>
              <a:rPr lang="en-US" altLang="en-US" sz="4000" dirty="0">
                <a:solidFill>
                  <a:schemeClr val="tx1"/>
                </a:solidFill>
              </a:rPr>
              <a:t>, and </a:t>
            </a:r>
            <a:r>
              <a:rPr lang="en-US" altLang="en-US" sz="4000" u="sng" dirty="0">
                <a:solidFill>
                  <a:schemeClr val="tx1"/>
                </a:solidFill>
              </a:rPr>
              <a:t>the Holy Spirit</a:t>
            </a:r>
            <a:r>
              <a:rPr lang="en-US" altLang="en-US" sz="4000" dirty="0">
                <a:solidFill>
                  <a:schemeClr val="tx1"/>
                </a:solidFill>
              </a:rPr>
              <a:t>”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24660CAF-F1FB-43C1-9F66-19EC2F09F18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38346" y="2035885"/>
            <a:ext cx="8305800" cy="4745915"/>
          </a:xfrm>
        </p:spPr>
        <p:txBody>
          <a:bodyPr wrap="square">
            <a:spAutoFit/>
          </a:bodyPr>
          <a:lstStyle/>
          <a:p>
            <a:r>
              <a:rPr lang="en-US" altLang="en-US" sz="2800" dirty="0"/>
              <a:t>The three were present in the beginning. </a:t>
            </a:r>
            <a:br>
              <a:rPr lang="en-US" altLang="en-US" sz="2800" dirty="0"/>
            </a:br>
            <a:r>
              <a:rPr lang="en-US" altLang="en-US" sz="2800" dirty="0"/>
              <a:t>Genesis 1:1-2; cf. John 1:1-2</a:t>
            </a:r>
          </a:p>
          <a:p>
            <a:r>
              <a:rPr lang="en-US" altLang="en-US" sz="2800" dirty="0"/>
              <a:t>The three were present at the baptism of Jesus. Matthew 3:16-17</a:t>
            </a:r>
          </a:p>
          <a:p>
            <a:r>
              <a:rPr lang="en-US" altLang="en-US" sz="2800" dirty="0"/>
              <a:t>Baptism administered in the name of the three. Matthew 28:18-20</a:t>
            </a:r>
          </a:p>
          <a:p>
            <a:r>
              <a:rPr lang="en-US" altLang="en-US" sz="2800" dirty="0"/>
              <a:t>Paul’s entreaty to God involved the three. </a:t>
            </a:r>
            <a:br>
              <a:rPr lang="en-US" altLang="en-US" sz="2800" dirty="0"/>
            </a:br>
            <a:r>
              <a:rPr lang="en-US" altLang="en-US" sz="2800" dirty="0"/>
              <a:t>Romans 15:30</a:t>
            </a:r>
          </a:p>
          <a:p>
            <a:r>
              <a:rPr lang="en-US" altLang="en-US" sz="2800" dirty="0"/>
              <a:t>The conclusion to the saints in Corinth was in the name of the three. 2 Corinthians 13:14</a:t>
            </a:r>
            <a:endParaRPr lang="en-US" alt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95A5249D-3504-43A1-BFC1-31478EB4890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59204"/>
            <a:ext cx="9144000" cy="1938992"/>
          </a:xfrm>
          <a:solidFill>
            <a:schemeClr val="bg1"/>
          </a:solidFill>
        </p:spPr>
        <p:txBody>
          <a:bodyPr>
            <a:spAutoFit/>
          </a:bodyPr>
          <a:lstStyle/>
          <a:p>
            <a:r>
              <a:rPr lang="en-US" altLang="en-US" sz="4000" dirty="0">
                <a:solidFill>
                  <a:schemeClr val="tx1"/>
                </a:solidFill>
              </a:rPr>
              <a:t>The personalities constituting the plurality of the Godhead are "</a:t>
            </a:r>
            <a:r>
              <a:rPr lang="en-US" altLang="en-US" sz="4000" u="sng" dirty="0">
                <a:solidFill>
                  <a:schemeClr val="tx1"/>
                </a:solidFill>
              </a:rPr>
              <a:t>the Father</a:t>
            </a:r>
            <a:r>
              <a:rPr lang="en-US" altLang="en-US" sz="4000" dirty="0">
                <a:solidFill>
                  <a:schemeClr val="tx1"/>
                </a:solidFill>
              </a:rPr>
              <a:t>, </a:t>
            </a:r>
            <a:r>
              <a:rPr lang="en-US" altLang="en-US" sz="4000" u="sng" dirty="0">
                <a:solidFill>
                  <a:schemeClr val="tx1"/>
                </a:solidFill>
              </a:rPr>
              <a:t>the Son</a:t>
            </a:r>
            <a:r>
              <a:rPr lang="en-US" altLang="en-US" sz="4000" dirty="0">
                <a:solidFill>
                  <a:schemeClr val="tx1"/>
                </a:solidFill>
              </a:rPr>
              <a:t>, and </a:t>
            </a:r>
            <a:r>
              <a:rPr lang="en-US" altLang="en-US" sz="4000" u="sng" dirty="0">
                <a:solidFill>
                  <a:schemeClr val="tx1"/>
                </a:solidFill>
              </a:rPr>
              <a:t>the Holy Spirit</a:t>
            </a:r>
            <a:r>
              <a:rPr lang="en-US" altLang="en-US" sz="4000" dirty="0">
                <a:solidFill>
                  <a:schemeClr val="tx1"/>
                </a:solidFill>
              </a:rPr>
              <a:t>"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DF74536F-CDC4-4B85-A142-FF2D92AAE4C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66627" y="2362200"/>
            <a:ext cx="8229600" cy="2640723"/>
          </a:xfrm>
        </p:spPr>
        <p:txBody>
          <a:bodyPr>
            <a:spAutoFit/>
          </a:bodyPr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sz="3600" dirty="0"/>
              <a:t>NOTE: Each is individually called God.</a:t>
            </a:r>
          </a:p>
          <a:p>
            <a:r>
              <a:rPr lang="en-US" altLang="en-US" sz="3600" dirty="0"/>
              <a:t>Father. 1 Corinthians 8:6</a:t>
            </a:r>
          </a:p>
          <a:p>
            <a:r>
              <a:rPr lang="en-US" altLang="en-US" sz="3600" dirty="0"/>
              <a:t>Son. Titus 2:11-13</a:t>
            </a:r>
          </a:p>
          <a:p>
            <a:r>
              <a:rPr lang="en-US" altLang="en-US" sz="3600" dirty="0"/>
              <a:t>Holy Spirit. Acts 5:1-4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/>
    </p:bldLst>
  </p:timing>
</p:sld>
</file>

<file path=ppt/theme/theme1.xml><?xml version="1.0" encoding="utf-8"?>
<a:theme xmlns:a="http://schemas.openxmlformats.org/drawingml/2006/main" name="Textured">
  <a:themeElements>
    <a:clrScheme name="Textured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Textured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</a:defRPr>
        </a:defPPr>
      </a:lstStyle>
    </a:lnDef>
  </a:objectDefaults>
  <a:extraClrSchemeLst>
    <a:extraClrScheme>
      <a:clrScheme name="Textured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ured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1091</TotalTime>
  <Words>1400</Words>
  <Application>Microsoft Office PowerPoint</Application>
  <PresentationFormat>On-screen Show (4:3)</PresentationFormat>
  <Paragraphs>140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Arial</vt:lpstr>
      <vt:lpstr>Calibri</vt:lpstr>
      <vt:lpstr>Tahoma</vt:lpstr>
      <vt:lpstr>Wingdings</vt:lpstr>
      <vt:lpstr>Textured</vt:lpstr>
      <vt:lpstr>The Holy Spirit</vt:lpstr>
      <vt:lpstr>The Holy Spirit</vt:lpstr>
      <vt:lpstr>The Holy Spirit Is A Member Of The Godhead</vt:lpstr>
      <vt:lpstr>The Holy Spirit Is A Member Of The Godhead</vt:lpstr>
      <vt:lpstr>The Holy Spirit Is A Member Of The Godhead</vt:lpstr>
      <vt:lpstr>The Holy Spirit Is A Member Of The Godhead</vt:lpstr>
      <vt:lpstr>The Holy Spirit Is A Member Of The Godhead</vt:lpstr>
      <vt:lpstr>The personalities constituting the plurality of the Godhead are “the Father, the Son, and the Holy Spirit”</vt:lpstr>
      <vt:lpstr>The personalities constituting the plurality of the Godhead are "the Father, the Son, and the Holy Spirit"</vt:lpstr>
      <vt:lpstr>PowerPoint Presentation</vt:lpstr>
      <vt:lpstr>Identity Of The Holy Spirit</vt:lpstr>
      <vt:lpstr>Identity Of The Holy Spirit</vt:lpstr>
      <vt:lpstr>Identity Of The Holy Spirit</vt:lpstr>
      <vt:lpstr>Identity Of The Holy Spirit</vt:lpstr>
      <vt:lpstr>Identity Of The Holy Spirit</vt:lpstr>
      <vt:lpstr>The Holy Spirit Is A  Divine Personality</vt:lpstr>
      <vt:lpstr>The Holy Spirit Is A  Divine Personality</vt:lpstr>
      <vt:lpstr>The Holy Spirit Is A  Divine Personality</vt:lpstr>
      <vt:lpstr>The Holy Spirit Is A  Divine Personality</vt:lpstr>
      <vt:lpstr>The Holy Spirit Collaborates In The Work Of Deity</vt:lpstr>
      <vt:lpstr>The Holy Spirit Collaborates In The Work Of Deity</vt:lpstr>
      <vt:lpstr>Conclusion:</vt:lpstr>
      <vt:lpstr>How To Obey The Gospel</vt:lpstr>
    </vt:vector>
  </TitlesOfParts>
  <Company>Fifth Street East Church of Christ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Person Of The Holy Spirit (3)</dc:title>
  <dc:creator>Randy Childs; Micky D. Galloway</dc:creator>
  <cp:lastModifiedBy>Richard Lidh</cp:lastModifiedBy>
  <cp:revision>38</cp:revision>
  <cp:lastPrinted>2024-05-04T06:48:48Z</cp:lastPrinted>
  <dcterms:created xsi:type="dcterms:W3CDTF">2006-05-05T21:45:31Z</dcterms:created>
  <dcterms:modified xsi:type="dcterms:W3CDTF">2024-05-04T06:49:29Z</dcterms:modified>
</cp:coreProperties>
</file>